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702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1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1686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460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0376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8093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700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8155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892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315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46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7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763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21950-1E3F-40B9-8D45-B24041E1C447}" type="datetimeFigureOut">
              <a:rPr lang="en-GB" smtClean="0"/>
              <a:t>24/05/2021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9FF2F-2983-4265-939A-3DAE5AC5B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020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63" y="212430"/>
            <a:ext cx="4126690" cy="29683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003" y="3439445"/>
            <a:ext cx="4078591" cy="28550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184" y="3311947"/>
            <a:ext cx="4049416" cy="29616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4515" y="230193"/>
            <a:ext cx="4120316" cy="295918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9333" y="179481"/>
            <a:ext cx="964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Truth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21768" y="6273607"/>
            <a:ext cx="2227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SVB hybrid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207821" y="6273608"/>
            <a:ext cx="3169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BASIL projected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39318" y="179481"/>
            <a:ext cx="3110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Mean ASL </a:t>
            </a:r>
          </a:p>
          <a:p>
            <a:pPr algn="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projected (a.u.)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0561222" y="1670955"/>
            <a:ext cx="807832" cy="2844809"/>
            <a:chOff x="4851487" y="1957208"/>
            <a:chExt cx="807832" cy="284480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6"/>
            <a:srcRect l="-1" r="-97" b="843"/>
            <a:stretch/>
          </p:blipFill>
          <p:spPr>
            <a:xfrm>
              <a:off x="4851487" y="2126485"/>
              <a:ext cx="277466" cy="251201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5074344" y="1957208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80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01649" y="4463463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40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 rot="16200000">
              <a:off x="5036208" y="3173237"/>
              <a:ext cx="7663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CBF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4644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117" y="227666"/>
            <a:ext cx="8890105" cy="639463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2014" y="302480"/>
            <a:ext cx="22278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Ground truth</a:t>
            </a:r>
          </a:p>
          <a:p>
            <a:pPr algn="ct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CBF activation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57314" y="3918428"/>
            <a:ext cx="404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Helvetica" pitchFamily="2" charset="0"/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17292" y="2443316"/>
            <a:ext cx="506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547388" y="2085869"/>
            <a:ext cx="2286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D (not shown)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24957" y="713642"/>
            <a:ext cx="526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Helvetica" pitchFamily="2" charset="0"/>
              </a:rPr>
              <a:t>B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902739" y="4743621"/>
            <a:ext cx="483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Helvetica" pitchFamily="2" charset="0"/>
              </a:rPr>
              <a:t>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37173" y="3918429"/>
            <a:ext cx="429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Helvetica" pitchFamily="2" charset="0"/>
              </a:rPr>
              <a:t>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86603" y="3194151"/>
            <a:ext cx="628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Helvetica" pitchFamily="2" charset="0"/>
              </a:rPr>
              <a:t>F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61169" y="3321216"/>
            <a:ext cx="807832" cy="2844809"/>
            <a:chOff x="4851487" y="1957208"/>
            <a:chExt cx="807832" cy="2844809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3"/>
            <a:srcRect l="-1" r="-97" b="843"/>
            <a:stretch/>
          </p:blipFill>
          <p:spPr>
            <a:xfrm>
              <a:off x="4851487" y="2126485"/>
              <a:ext cx="277466" cy="2512017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5074344" y="1957208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80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101649" y="4463463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40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 rot="16200000">
              <a:off x="5036208" y="3173237"/>
              <a:ext cx="7663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CBF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172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59186FE-5B26-7C49-80BC-2BC37F6E57BB}"/>
              </a:ext>
            </a:extLst>
          </p:cNvPr>
          <p:cNvSpPr/>
          <p:nvPr/>
        </p:nvSpPr>
        <p:spPr>
          <a:xfrm>
            <a:off x="-2027582" y="-3057797"/>
            <a:ext cx="15763460" cy="113867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8138E0-4127-FE47-8BC8-C50342401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188" y="336223"/>
            <a:ext cx="2501840" cy="178292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39D390D-6231-B243-A775-1DE0EA007631}"/>
                  </a:ext>
                </a:extLst>
              </p:cNvPr>
              <p:cNvSpPr txBox="1"/>
              <p:nvPr/>
            </p:nvSpPr>
            <p:spPr>
              <a:xfrm>
                <a:off x="1976857" y="130201"/>
                <a:ext cx="1511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Helvetica" pitchFamily="2" charset="0"/>
                  </a:rPr>
                  <a:t>Split, </a:t>
                </a:r>
                <a14:m>
                  <m:oMath xmlns:m="http://schemas.openxmlformats.org/officeDocument/2006/math">
                    <m:r>
                      <a:rPr lang="en-GB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GB" dirty="0">
                    <a:solidFill>
                      <a:schemeClr val="bg1"/>
                    </a:solidFill>
                    <a:latin typeface="Helvetica" pitchFamily="2" charset="0"/>
                  </a:rPr>
                  <a:t> = 1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39D390D-6231-B243-A775-1DE0EA0076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6857" y="130201"/>
                <a:ext cx="1511559" cy="369332"/>
              </a:xfrm>
              <a:prstGeom prst="rect">
                <a:avLst/>
              </a:prstGeom>
              <a:blipFill>
                <a:blip r:embed="rId3"/>
                <a:stretch>
                  <a:fillRect l="-3333" t="-6667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82E42FCB-6E76-CE48-9882-3D8011CE3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4391" y="-1676837"/>
            <a:ext cx="2557424" cy="17340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24A5F6F-FFB6-844D-A4B1-AD24ADB137E9}"/>
              </a:ext>
            </a:extLst>
          </p:cNvPr>
          <p:cNvSpPr txBox="1"/>
          <p:nvPr/>
        </p:nvSpPr>
        <p:spPr>
          <a:xfrm>
            <a:off x="6963556" y="-1784852"/>
            <a:ext cx="2324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Helvetica" pitchFamily="2" charset="0"/>
              </a:rPr>
              <a:t>Joint Laplacian †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D70925C-FBB4-FA49-AB7F-84B6B9BA06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2552" y="-1692008"/>
            <a:ext cx="2509834" cy="1762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E501F4-99D0-2244-BA6B-EB358C6DC94F}"/>
              </a:ext>
            </a:extLst>
          </p:cNvPr>
          <p:cNvSpPr txBox="1"/>
          <p:nvPr/>
        </p:nvSpPr>
        <p:spPr>
          <a:xfrm>
            <a:off x="4830544" y="-1813170"/>
            <a:ext cx="6114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accent1"/>
                </a:solidFill>
                <a:latin typeface="Helvetica" pitchFamily="2" charset="0"/>
              </a:rPr>
              <a:t>*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3B24B65-ECC4-0543-9F91-3EFDEC56D3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2363" y="349829"/>
            <a:ext cx="2518820" cy="175963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D4AFAB-03B9-064E-AE63-33A23A8829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8089" y="2467120"/>
            <a:ext cx="2564993" cy="172935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9E25B0A-B541-844F-914E-9A0CBD021B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54391" y="2455729"/>
            <a:ext cx="2518820" cy="175633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0B3869C-513A-6E4A-AC70-44F1249309AB}"/>
                  </a:ext>
                </a:extLst>
              </p:cNvPr>
              <p:cNvSpPr txBox="1"/>
              <p:nvPr/>
            </p:nvSpPr>
            <p:spPr>
              <a:xfrm>
                <a:off x="7776946" y="130201"/>
                <a:ext cx="15115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dirty="0">
                    <a:solidFill>
                      <a:schemeClr val="bg1"/>
                    </a:solidFill>
                    <a:latin typeface="Helvetica" pitchFamily="2" charset="0"/>
                  </a:rPr>
                  <a:t>Split, </a:t>
                </a:r>
                <a14:m>
                  <m:oMath xmlns:m="http://schemas.openxmlformats.org/officeDocument/2006/math">
                    <m:r>
                      <a:rPr lang="en-GB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GB" dirty="0">
                    <a:solidFill>
                      <a:schemeClr val="bg1"/>
                    </a:solidFill>
                    <a:latin typeface="Helvetica" pitchFamily="2" charset="0"/>
                  </a:rPr>
                  <a:t> = 10 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0B3869C-513A-6E4A-AC70-44F1249309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6946" y="130201"/>
                <a:ext cx="1511559" cy="369332"/>
              </a:xfrm>
              <a:prstGeom prst="rect">
                <a:avLst/>
              </a:prstGeom>
              <a:blipFill>
                <a:blip r:embed="rId9"/>
                <a:stretch>
                  <a:fillRect t="-6667" r="-75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C7EC91A-266C-A949-9F8D-A37D221F4597}"/>
                  </a:ext>
                </a:extLst>
              </p:cNvPr>
              <p:cNvSpPr txBox="1"/>
              <p:nvPr/>
            </p:nvSpPr>
            <p:spPr>
              <a:xfrm>
                <a:off x="1976857" y="2200004"/>
                <a:ext cx="18133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Helvetica" pitchFamily="2" charset="0"/>
                  </a:rPr>
                  <a:t>Split, </a:t>
                </a:r>
                <a14:m>
                  <m:oMath xmlns:m="http://schemas.openxmlformats.org/officeDocument/2006/math">
                    <m:r>
                      <a:rPr lang="en-GB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GB" dirty="0">
                    <a:solidFill>
                      <a:schemeClr val="bg1"/>
                    </a:solidFill>
                    <a:latin typeface="Helvetica" pitchFamily="2" charset="0"/>
                  </a:rPr>
                  <a:t> = 100 </a:t>
                </a: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C7EC91A-266C-A949-9F8D-A37D221F45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6857" y="2200004"/>
                <a:ext cx="1813364" cy="369332"/>
              </a:xfrm>
              <a:prstGeom prst="rect">
                <a:avLst/>
              </a:prstGeom>
              <a:blipFill>
                <a:blip r:embed="rId10"/>
                <a:stretch>
                  <a:fillRect l="-2778" t="-100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987B885-0CE2-5C4D-9C73-F394DAAF5B82}"/>
                  </a:ext>
                </a:extLst>
              </p:cNvPr>
              <p:cNvSpPr txBox="1"/>
              <p:nvPr/>
            </p:nvSpPr>
            <p:spPr>
              <a:xfrm>
                <a:off x="7412579" y="2200004"/>
                <a:ext cx="18759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dirty="0">
                    <a:solidFill>
                      <a:schemeClr val="bg1"/>
                    </a:solidFill>
                    <a:latin typeface="Helvetica" pitchFamily="2" charset="0"/>
                  </a:rPr>
                  <a:t>Split, </a:t>
                </a:r>
                <a14:m>
                  <m:oMath xmlns:m="http://schemas.openxmlformats.org/officeDocument/2006/math">
                    <m:r>
                      <a:rPr lang="en-GB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GB" dirty="0">
                    <a:solidFill>
                      <a:schemeClr val="bg1"/>
                    </a:solidFill>
                    <a:latin typeface="Helvetica" pitchFamily="2" charset="0"/>
                  </a:rPr>
                  <a:t> = 1000 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987B885-0CE2-5C4D-9C73-F394DAAF5B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2579" y="2200004"/>
                <a:ext cx="1875926" cy="369332"/>
              </a:xfrm>
              <a:prstGeom prst="rect">
                <a:avLst/>
              </a:prstGeom>
              <a:blipFill>
                <a:blip r:embed="rId11"/>
                <a:stretch>
                  <a:fillRect t="-10000" r="-604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B1B82B05-F688-D54D-9CF0-AB8AF347E44C}"/>
              </a:ext>
            </a:extLst>
          </p:cNvPr>
          <p:cNvGrpSpPr/>
          <p:nvPr/>
        </p:nvGrpSpPr>
        <p:grpSpPr>
          <a:xfrm rot="5400000">
            <a:off x="4849479" y="3352196"/>
            <a:ext cx="737182" cy="3063925"/>
            <a:chOff x="4851487" y="1847650"/>
            <a:chExt cx="737182" cy="3063925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5C2F7D3-12B1-4C47-BA54-F4D8434DDE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-1" r="-97" b="843"/>
            <a:stretch/>
          </p:blipFill>
          <p:spPr>
            <a:xfrm>
              <a:off x="4851487" y="2126485"/>
              <a:ext cx="277466" cy="2512017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92E4DD4-87DD-274B-A4E6-BD28F970562E}"/>
                </a:ext>
              </a:extLst>
            </p:cNvPr>
            <p:cNvSpPr txBox="1"/>
            <p:nvPr/>
          </p:nvSpPr>
          <p:spPr>
            <a:xfrm rot="16200000">
              <a:off x="5074344" y="1957208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80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4B15A37-E388-274A-8428-ABCCF25C5E6C}"/>
                </a:ext>
              </a:extLst>
            </p:cNvPr>
            <p:cNvSpPr txBox="1"/>
            <p:nvPr/>
          </p:nvSpPr>
          <p:spPr>
            <a:xfrm rot="16200000">
              <a:off x="5101649" y="4463463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40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2CEE03-56B0-7840-863A-B56B0E36C93F}"/>
                </a:ext>
              </a:extLst>
            </p:cNvPr>
            <p:cNvSpPr txBox="1"/>
            <p:nvPr/>
          </p:nvSpPr>
          <p:spPr>
            <a:xfrm rot="16200000">
              <a:off x="5036208" y="3173237"/>
              <a:ext cx="7663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CBF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426CC3-C5B0-244F-A243-3C22BA919379}"/>
              </a:ext>
            </a:extLst>
          </p:cNvPr>
          <p:cNvCxnSpPr>
            <a:cxnSpLocks/>
          </p:cNvCxnSpPr>
          <p:nvPr/>
        </p:nvCxnSpPr>
        <p:spPr>
          <a:xfrm flipH="1">
            <a:off x="4090421" y="-1524000"/>
            <a:ext cx="652180" cy="3893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4A94F5A-3CBC-4B4D-A1DC-82C6C96BE51D}"/>
              </a:ext>
            </a:extLst>
          </p:cNvPr>
          <p:cNvSpPr txBox="1"/>
          <p:nvPr/>
        </p:nvSpPr>
        <p:spPr>
          <a:xfrm>
            <a:off x="1976857" y="-1787396"/>
            <a:ext cx="1511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Helvetica" pitchFamily="2" charset="0"/>
              </a:rPr>
              <a:t>Truth</a:t>
            </a:r>
          </a:p>
        </p:txBody>
      </p:sp>
    </p:spTree>
    <p:extLst>
      <p:ext uri="{BB962C8B-B14F-4D97-AF65-F5344CB8AC3E}">
        <p14:creationId xmlns:p14="http://schemas.microsoft.com/office/powerpoint/2010/main" val="3437293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4A023C-570D-474E-BEF9-504165390AA0}"/>
              </a:ext>
            </a:extLst>
          </p:cNvPr>
          <p:cNvSpPr/>
          <p:nvPr/>
        </p:nvSpPr>
        <p:spPr>
          <a:xfrm>
            <a:off x="1353518" y="1689467"/>
            <a:ext cx="2657959" cy="7284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Hybrid space parameter</a:t>
            </a:r>
          </a:p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estimates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CFEC2E-FFDD-B84E-B2F6-2A7027AD6E66}"/>
              </a:ext>
            </a:extLst>
          </p:cNvPr>
          <p:cNvSpPr/>
          <p:nvPr/>
        </p:nvSpPr>
        <p:spPr>
          <a:xfrm>
            <a:off x="4603452" y="1713450"/>
            <a:ext cx="2657959" cy="7284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Model reconstruction (projection to volume)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689D4-2DF6-C94A-8868-E29A793A10E0}"/>
              </a:ext>
            </a:extLst>
          </p:cNvPr>
          <p:cNvSpPr/>
          <p:nvPr/>
        </p:nvSpPr>
        <p:spPr>
          <a:xfrm>
            <a:off x="7853385" y="2854239"/>
            <a:ext cx="2657959" cy="7284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Estimate noise properties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CD5FA1-29ED-834D-8DAC-B93EA81C0269}"/>
              </a:ext>
            </a:extLst>
          </p:cNvPr>
          <p:cNvSpPr/>
          <p:nvPr/>
        </p:nvSpPr>
        <p:spPr>
          <a:xfrm>
            <a:off x="1353519" y="2857697"/>
            <a:ext cx="2657959" cy="7284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Parameter latent loss</a:t>
            </a:r>
          </a:p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wrt. priors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051E01-81A8-4443-8DB4-CC974136B055}"/>
              </a:ext>
            </a:extLst>
          </p:cNvPr>
          <p:cNvSpPr/>
          <p:nvPr/>
        </p:nvSpPr>
        <p:spPr>
          <a:xfrm>
            <a:off x="7853385" y="4105695"/>
            <a:ext cx="2657959" cy="7284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Noise latent loss</a:t>
            </a:r>
          </a:p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wrt. priors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0D04C8-1E94-614C-B295-881D3371C493}"/>
              </a:ext>
            </a:extLst>
          </p:cNvPr>
          <p:cNvSpPr/>
          <p:nvPr/>
        </p:nvSpPr>
        <p:spPr>
          <a:xfrm>
            <a:off x="4603452" y="2854239"/>
            <a:ext cx="2657959" cy="7284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Reconstruction loss</a:t>
            </a:r>
          </a:p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wrt. data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1E48247-AAAF-E54D-9EC9-CCE1E468556E}"/>
              </a:ext>
            </a:extLst>
          </p:cNvPr>
          <p:cNvSpPr/>
          <p:nvPr/>
        </p:nvSpPr>
        <p:spPr>
          <a:xfrm>
            <a:off x="7853385" y="5353036"/>
            <a:ext cx="2657959" cy="7284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Free</a:t>
            </a:r>
            <a:r>
              <a:rPr lang="en-GB" dirty="0">
                <a:latin typeface="Helvetica" pitchFamily="2" charset="0"/>
              </a:rPr>
              <a:t> </a:t>
            </a:r>
            <a:r>
              <a:rPr lang="en-GB" dirty="0">
                <a:solidFill>
                  <a:schemeClr val="tx1"/>
                </a:solidFill>
                <a:latin typeface="Helvetica" pitchFamily="2" charset="0"/>
              </a:rPr>
              <a:t>energy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FF93D8C-9580-0549-BCBA-2F73B12F8038}"/>
              </a:ext>
            </a:extLst>
          </p:cNvPr>
          <p:cNvCxnSpPr/>
          <p:nvPr/>
        </p:nvCxnSpPr>
        <p:spPr>
          <a:xfrm>
            <a:off x="5909254" y="2501511"/>
            <a:ext cx="0" cy="2958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D052435-4CB3-774D-8FF7-C6A45401795B}"/>
              </a:ext>
            </a:extLst>
          </p:cNvPr>
          <p:cNvCxnSpPr>
            <a:cxnSpLocks/>
          </p:cNvCxnSpPr>
          <p:nvPr/>
        </p:nvCxnSpPr>
        <p:spPr>
          <a:xfrm flipV="1">
            <a:off x="4106523" y="2077660"/>
            <a:ext cx="408851" cy="3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F9D2ECB-B255-2842-B24B-0EA6A275E8FF}"/>
              </a:ext>
            </a:extLst>
          </p:cNvPr>
          <p:cNvCxnSpPr>
            <a:cxnSpLocks/>
          </p:cNvCxnSpPr>
          <p:nvPr/>
        </p:nvCxnSpPr>
        <p:spPr>
          <a:xfrm>
            <a:off x="5909254" y="3667235"/>
            <a:ext cx="1900262" cy="16101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0D94458-65AC-3C47-9920-C2E25A7F41DD}"/>
              </a:ext>
            </a:extLst>
          </p:cNvPr>
          <p:cNvCxnSpPr>
            <a:cxnSpLocks/>
          </p:cNvCxnSpPr>
          <p:nvPr/>
        </p:nvCxnSpPr>
        <p:spPr>
          <a:xfrm>
            <a:off x="2682497" y="3676320"/>
            <a:ext cx="5108966" cy="1923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5E01A7A-8547-014A-BB17-11E9ED28AE0E}"/>
              </a:ext>
            </a:extLst>
          </p:cNvPr>
          <p:cNvCxnSpPr>
            <a:cxnSpLocks/>
          </p:cNvCxnSpPr>
          <p:nvPr/>
        </p:nvCxnSpPr>
        <p:spPr>
          <a:xfrm flipH="1">
            <a:off x="623483" y="5880847"/>
            <a:ext cx="709723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E6A89E5-9618-1049-88F1-7D345475EEBF}"/>
              </a:ext>
            </a:extLst>
          </p:cNvPr>
          <p:cNvCxnSpPr>
            <a:cxnSpLocks/>
          </p:cNvCxnSpPr>
          <p:nvPr/>
        </p:nvCxnSpPr>
        <p:spPr>
          <a:xfrm>
            <a:off x="643042" y="2053677"/>
            <a:ext cx="0" cy="382717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B7B2782-6682-0A4A-9076-BF7F859FB259}"/>
              </a:ext>
            </a:extLst>
          </p:cNvPr>
          <p:cNvCxnSpPr>
            <a:cxnSpLocks/>
          </p:cNvCxnSpPr>
          <p:nvPr/>
        </p:nvCxnSpPr>
        <p:spPr>
          <a:xfrm>
            <a:off x="639384" y="2070588"/>
            <a:ext cx="559859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70BF8AF9-4169-0B47-8461-4ECEF5B04C83}"/>
              </a:ext>
            </a:extLst>
          </p:cNvPr>
          <p:cNvSpPr txBox="1"/>
          <p:nvPr/>
        </p:nvSpPr>
        <p:spPr>
          <a:xfrm>
            <a:off x="1145201" y="5971050"/>
            <a:ext cx="6752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Update parameters in direction of gradient descent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273A0C-8B8E-DB42-8A95-AAC591D2E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9545" y="171382"/>
            <a:ext cx="1048174" cy="115776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DA08E38-1C41-CD43-8F48-FEF9E9C06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927" y="236794"/>
            <a:ext cx="1048174" cy="115776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728EB24-435C-B14E-923E-C6EEE9566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497" y="309938"/>
            <a:ext cx="1048174" cy="11577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66C9F2E-518B-C748-8A4E-0F1A543BD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2067" y="422187"/>
            <a:ext cx="1048174" cy="11577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4A0C8DB-2473-2A41-9742-F1B0F156C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390" y="124800"/>
            <a:ext cx="905727" cy="103922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6536A4D-28FA-5943-8778-C6040B313E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0122" y="118985"/>
            <a:ext cx="1446992" cy="10392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F05918F-85FB-964F-B074-795B9A08BB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505" y="118984"/>
            <a:ext cx="893972" cy="103922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5C4141C-EA62-3E4A-A381-012C15F3EB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00066" y="2559039"/>
            <a:ext cx="1015382" cy="121164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BCCE1CA-C209-DC47-9ECB-524361D3EE06}"/>
              </a:ext>
            </a:extLst>
          </p:cNvPr>
          <p:cNvSpPr txBox="1"/>
          <p:nvPr/>
        </p:nvSpPr>
        <p:spPr>
          <a:xfrm>
            <a:off x="1686996" y="1239863"/>
            <a:ext cx="739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>
                <a:latin typeface="Helvetica" pitchFamily="2" charset="0"/>
              </a:rPr>
              <a:t>cortex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BAF9B8E-F039-4A41-9452-15B7696A8BD9}"/>
              </a:ext>
            </a:extLst>
          </p:cNvPr>
          <p:cNvSpPr txBox="1"/>
          <p:nvPr/>
        </p:nvSpPr>
        <p:spPr>
          <a:xfrm>
            <a:off x="3042358" y="1239863"/>
            <a:ext cx="9691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>
                <a:latin typeface="Helvetica" pitchFamily="2" charset="0"/>
              </a:rPr>
              <a:t>subcortex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20C5A5E-9C34-164D-B95A-FD58691E2944}"/>
              </a:ext>
            </a:extLst>
          </p:cNvPr>
          <p:cNvSpPr txBox="1"/>
          <p:nvPr/>
        </p:nvSpPr>
        <p:spPr>
          <a:xfrm>
            <a:off x="10823197" y="3857659"/>
            <a:ext cx="969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>
                <a:latin typeface="Helvetica" pitchFamily="2" charset="0"/>
              </a:rPr>
              <a:t>noise variance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A53CF70-D769-4F4D-B6A9-910298ADD5F0}"/>
              </a:ext>
            </a:extLst>
          </p:cNvPr>
          <p:cNvSpPr txBox="1"/>
          <p:nvPr/>
        </p:nvSpPr>
        <p:spPr>
          <a:xfrm>
            <a:off x="5247116" y="1231071"/>
            <a:ext cx="13242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>
                <a:latin typeface="Helvetica" pitchFamily="2" charset="0"/>
              </a:rPr>
              <a:t>reconstruction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C0136BB-953A-EB47-9318-8769FE1D7DDC}"/>
              </a:ext>
            </a:extLst>
          </p:cNvPr>
          <p:cNvSpPr txBox="1"/>
          <p:nvPr/>
        </p:nvSpPr>
        <p:spPr>
          <a:xfrm>
            <a:off x="8442398" y="1673704"/>
            <a:ext cx="1324273" cy="307777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>
                <a:latin typeface="Helvetica" pitchFamily="2" charset="0"/>
              </a:rPr>
              <a:t>ASL data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4F2B5D3-8836-7C47-B9CB-BB037F715875}"/>
              </a:ext>
            </a:extLst>
          </p:cNvPr>
          <p:cNvCxnSpPr>
            <a:cxnSpLocks/>
          </p:cNvCxnSpPr>
          <p:nvPr/>
        </p:nvCxnSpPr>
        <p:spPr>
          <a:xfrm flipH="1">
            <a:off x="7283346" y="2053677"/>
            <a:ext cx="1847511" cy="8885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E3BA679-914B-3147-B85C-6CCA3919750D}"/>
              </a:ext>
            </a:extLst>
          </p:cNvPr>
          <p:cNvCxnSpPr>
            <a:cxnSpLocks/>
          </p:cNvCxnSpPr>
          <p:nvPr/>
        </p:nvCxnSpPr>
        <p:spPr>
          <a:xfrm>
            <a:off x="5887319" y="2501511"/>
            <a:ext cx="1922197" cy="3987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A2E2434-10B3-B14C-A95A-B0CF5AD97C70}"/>
              </a:ext>
            </a:extLst>
          </p:cNvPr>
          <p:cNvCxnSpPr>
            <a:cxnSpLocks/>
          </p:cNvCxnSpPr>
          <p:nvPr/>
        </p:nvCxnSpPr>
        <p:spPr>
          <a:xfrm>
            <a:off x="9130857" y="2053677"/>
            <a:ext cx="0" cy="7436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0B33028-AE30-BB46-B747-EA2EC010B2B4}"/>
              </a:ext>
            </a:extLst>
          </p:cNvPr>
          <p:cNvCxnSpPr>
            <a:cxnSpLocks/>
          </p:cNvCxnSpPr>
          <p:nvPr/>
        </p:nvCxnSpPr>
        <p:spPr>
          <a:xfrm>
            <a:off x="9130857" y="3641642"/>
            <a:ext cx="0" cy="39762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6A872EF-7217-FD4B-80DB-99F52A7C2721}"/>
              </a:ext>
            </a:extLst>
          </p:cNvPr>
          <p:cNvCxnSpPr>
            <a:cxnSpLocks/>
          </p:cNvCxnSpPr>
          <p:nvPr/>
        </p:nvCxnSpPr>
        <p:spPr>
          <a:xfrm>
            <a:off x="9130857" y="4903209"/>
            <a:ext cx="0" cy="3881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1C4D7F3F-FD9B-124C-A1B8-65467A835DF2}"/>
              </a:ext>
            </a:extLst>
          </p:cNvPr>
          <p:cNvCxnSpPr/>
          <p:nvPr/>
        </p:nvCxnSpPr>
        <p:spPr>
          <a:xfrm>
            <a:off x="2682497" y="2478032"/>
            <a:ext cx="0" cy="2958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41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CED13BC-A54A-5144-9083-5A7A47CEA477}"/>
              </a:ext>
            </a:extLst>
          </p:cNvPr>
          <p:cNvGrpSpPr/>
          <p:nvPr/>
        </p:nvGrpSpPr>
        <p:grpSpPr>
          <a:xfrm>
            <a:off x="10561222" y="1670955"/>
            <a:ext cx="807832" cy="2844809"/>
            <a:chOff x="4851487" y="1957208"/>
            <a:chExt cx="807832" cy="28448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E2DC74E-3A4D-FE4C-808C-B7456CF492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1" r="-97" b="843"/>
            <a:stretch/>
          </p:blipFill>
          <p:spPr>
            <a:xfrm>
              <a:off x="4851487" y="2126485"/>
              <a:ext cx="277466" cy="251201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D72A2F-6F17-CB4D-9D15-D0E3BDF379F7}"/>
                </a:ext>
              </a:extLst>
            </p:cNvPr>
            <p:cNvSpPr txBox="1"/>
            <p:nvPr/>
          </p:nvSpPr>
          <p:spPr>
            <a:xfrm>
              <a:off x="5074344" y="1957208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80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97677F-D6E6-E14F-AA8C-5ABA81552597}"/>
                </a:ext>
              </a:extLst>
            </p:cNvPr>
            <p:cNvSpPr txBox="1"/>
            <p:nvPr/>
          </p:nvSpPr>
          <p:spPr>
            <a:xfrm>
              <a:off x="5101649" y="4463463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40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D90E1C2-88AA-CE40-B15F-E4AF52505620}"/>
                </a:ext>
              </a:extLst>
            </p:cNvPr>
            <p:cNvSpPr txBox="1"/>
            <p:nvPr/>
          </p:nvSpPr>
          <p:spPr>
            <a:xfrm rot="16200000">
              <a:off x="5036208" y="3173237"/>
              <a:ext cx="7663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CBF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3300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2057314" y="3918428"/>
            <a:ext cx="404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Helvetica" pitchFamily="2" charset="0"/>
              </a:rPr>
              <a:t>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24957" y="713642"/>
            <a:ext cx="526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Helvetica" pitchFamily="2" charset="0"/>
              </a:rPr>
              <a:t>B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902739" y="4743621"/>
            <a:ext cx="483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Helvetica" pitchFamily="2" charset="0"/>
              </a:rPr>
              <a:t>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37173" y="3918429"/>
            <a:ext cx="429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Helvetica" pitchFamily="2" charset="0"/>
              </a:rPr>
              <a:t>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511980" y="1675296"/>
            <a:ext cx="807832" cy="2844809"/>
            <a:chOff x="4851487" y="1957208"/>
            <a:chExt cx="807832" cy="2844809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2"/>
            <a:srcRect l="-1" r="-97" b="843"/>
            <a:stretch/>
          </p:blipFill>
          <p:spPr>
            <a:xfrm>
              <a:off x="4851487" y="2126485"/>
              <a:ext cx="277466" cy="2512017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5074344" y="1957208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80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101649" y="4463463"/>
              <a:ext cx="55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40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 rot="16200000">
              <a:off x="5036208" y="3173237"/>
              <a:ext cx="7663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Helvetica" pitchFamily="2" charset="0"/>
                </a:rPr>
                <a:t>CBF</a:t>
              </a:r>
            </a:p>
          </p:txBody>
        </p:sp>
      </p:grpSp>
      <p:pic>
        <p:nvPicPr>
          <p:cNvPr id="25" name="Picture 24" descr="A close-up of a person's mouth&#10;&#10;Description automatically generated with low confidence">
            <a:extLst>
              <a:ext uri="{FF2B5EF4-FFF2-40B4-BE49-F238E27FC236}">
                <a16:creationId xmlns:a16="http://schemas.microsoft.com/office/drawing/2014/main" id="{978A6F51-F9D4-D64B-A1DD-90B1FEAC59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471" y="793452"/>
            <a:ext cx="7324192" cy="506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973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9118</TotalTime>
  <Words>119</Words>
  <Application>Microsoft Macintosh PowerPoint</Application>
  <PresentationFormat>Widescreen</PresentationFormat>
  <Paragraphs>57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Oxford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Kirk</dc:creator>
  <cp:lastModifiedBy>Thomas Kirk</cp:lastModifiedBy>
  <cp:revision>34</cp:revision>
  <dcterms:created xsi:type="dcterms:W3CDTF">2021-05-04T12:42:47Z</dcterms:created>
  <dcterms:modified xsi:type="dcterms:W3CDTF">2021-05-24T19:52:09Z</dcterms:modified>
</cp:coreProperties>
</file>

<file path=docProps/thumbnail.jpeg>
</file>